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300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281" r:id="rId25"/>
    <p:sldId id="282" r:id="rId26"/>
    <p:sldId id="283" r:id="rId27"/>
    <p:sldId id="284" r:id="rId28"/>
    <p:sldId id="301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63" autoAdjust="0"/>
    <p:restoredTop sz="94660"/>
  </p:normalViewPr>
  <p:slideViewPr>
    <p:cSldViewPr>
      <p:cViewPr varScale="1">
        <p:scale>
          <a:sx n="107" d="100"/>
          <a:sy n="107" d="100"/>
        </p:scale>
        <p:origin x="-101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CEBE327-1589-4A46-999E-529D39068253}" type="datetimeFigureOut">
              <a:rPr lang="it-IT"/>
              <a:pPr>
                <a:defRPr/>
              </a:pPr>
              <a:t>03/01/2013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E5A8DD7-C5FA-4CB4-9337-ACBB057CB75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36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BF7BDE9-586C-4D0E-980A-4C4B3CC3BF2E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379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E245614-C7B6-4720-ABE4-6E6E0824842B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584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3E3B566-4F73-4EAB-993D-CF0D2779F967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7891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479753-A08A-484E-9DDD-88813B2E8210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993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4A7046A-3B70-4E39-8442-EBD016CE1A8B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198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364686-9672-4A21-88C4-54248DD6C7CB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403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1778AEB-6894-4A9D-9CB6-B2FBF74D422E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608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2D7605D-E071-4CC4-835F-E16DA421AFF1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8131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EE235F6-F90E-4AAF-942B-1138797237E2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017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80A3C43-DED4-4825-8CB8-72C7624A1173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222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A6F6E0C-F65B-4CB2-9120-92EB535109C6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3D20E8A-1A93-4E53-B389-90A10BE918B4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427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C323DB0-A560-4BC7-B3E3-E5577EC22595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632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8A265A3-13F8-4460-8BE0-A21FF8599F28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8371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033D502-6766-4783-9676-34958EEA9FA5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041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2C3015A-7085-4B1B-A891-EEE8E8872F0F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246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E61B2DC-DE6C-411A-8905-8FFD057B5F92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451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0C2248D-E01C-4B64-8F87-F79A02E029DB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656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F85E8C2-7862-4EF4-ACE3-2B9ABF602EE5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8611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BAF083B-BD6F-4BC2-AE27-BFC36EF55A41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7065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1DFF7C-4340-4438-95F2-83674EB12603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7270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C7FAEBA-7D8A-401C-9787-D31F2828C19E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49F5FB-3510-4355-B2DF-9F58CF617E3F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7475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12CFD6A-99EC-4379-8B02-1BA1F2021F97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7680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EFFBAC-0F57-4B06-BC1A-F3AA0128ED5A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78851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78BED5-248D-418B-8B99-0DA8FE01C13C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089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8FFB816-449E-433B-BB43-D303917B487C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294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D507803-0A80-40FF-9230-F7F0BB5FD147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499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C581B0C-9CE9-42C6-B6D1-5090A745B17F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704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1CB80F0-0C7F-4CF3-A2D3-412F32C33312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9091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186376B-54AF-4EC1-808B-FF39B82AE518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113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0773C02-556D-4E77-808A-82B5E66F2FE5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it-I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318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9ECA8F-6C0D-4E9C-8675-848FB13C21FA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150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4AA82E9-C8EE-4DAB-BFB2-F016BC909F39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523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EADEE2F-1E3C-4068-96D5-02AF7BC1F27A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it-IT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728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75A794F-A32A-47EF-8F54-5DAB49761F8C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it-IT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9331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975FA50-3C4F-48E4-BE2D-172F89443040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it-IT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137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B479B50-CA51-4AEE-A980-0DA35BB42FBE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355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77D91D1-765D-43C3-AF2A-A4A7134BDA87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560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17DC33D-1AAE-4412-ADA0-0EE7504B2016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7651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5CC2643-A4D4-4466-8C3E-6F947BCDF8E1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969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F2F4300-8438-45FF-B0D2-8F3A7B7AC067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174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8A6AD2A-B241-4BB8-9735-6441F421D768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B5CC7-A17D-4D1B-8428-64BC1D436619}" type="datetimeFigureOut">
              <a:rPr lang="it-IT"/>
              <a:pPr>
                <a:defRPr/>
              </a:pPr>
              <a:t>03/01/2013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7BC68-B2A1-4A7B-B808-AF703A87DB2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291DF-08C6-45C9-9371-FEA93F8FAF33}" type="datetimeFigureOut">
              <a:rPr lang="it-IT"/>
              <a:pPr>
                <a:defRPr/>
              </a:pPr>
              <a:t>03/01/2013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BECB7-501A-4BB6-AE7E-DC8DBE9DC70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170DE-D14C-42BC-ABAC-3A8EEEF61969}" type="datetimeFigureOut">
              <a:rPr lang="it-IT"/>
              <a:pPr>
                <a:defRPr/>
              </a:pPr>
              <a:t>03/01/2013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B46C3-58DA-46DB-B373-B218802DCCE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F8C20-E80B-4453-98C6-D91C0AD9943E}" type="datetimeFigureOut">
              <a:rPr lang="it-IT"/>
              <a:pPr>
                <a:defRPr/>
              </a:pPr>
              <a:t>03/01/2013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720A4-FE7B-4992-ACCD-C943532452E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5ABD7-AF25-4F96-86CF-C36076B5F6F8}" type="datetimeFigureOut">
              <a:rPr lang="it-IT"/>
              <a:pPr>
                <a:defRPr/>
              </a:pPr>
              <a:t>03/01/2013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3C980-19CD-4DD6-8FC3-C16305C262D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54BA1-6720-4A69-A689-FB017150B6AA}" type="datetimeFigureOut">
              <a:rPr lang="it-IT"/>
              <a:pPr>
                <a:defRPr/>
              </a:pPr>
              <a:t>03/01/2013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36523-03D4-4DAC-B493-8978626E90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4ED99-7A72-4DE8-B68F-DFEC51B8B2E0}" type="datetimeFigureOut">
              <a:rPr lang="it-IT"/>
              <a:pPr>
                <a:defRPr/>
              </a:pPr>
              <a:t>03/01/2013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A2F9-109D-4DBC-9B77-8C58C718262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91B0E-FFD7-47F0-8D78-0A43524CC66F}" type="datetimeFigureOut">
              <a:rPr lang="it-IT"/>
              <a:pPr>
                <a:defRPr/>
              </a:pPr>
              <a:t>03/01/2013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DCA8D-4523-4BEE-B4D5-DAE47B09CD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9B055-215F-4B37-B8FC-A6CFA3DFF393}" type="datetimeFigureOut">
              <a:rPr lang="it-IT"/>
              <a:pPr>
                <a:defRPr/>
              </a:pPr>
              <a:t>03/01/2013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581D9-E419-418C-9E53-B5D53D676F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B183C-EF06-4CCD-853B-22077BF29A33}" type="datetimeFigureOut">
              <a:rPr lang="it-IT"/>
              <a:pPr>
                <a:defRPr/>
              </a:pPr>
              <a:t>03/01/2013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A10B1-A022-4EAC-887B-03355C24AE5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380FA-E651-4514-A9A7-689425F43259}" type="datetimeFigureOut">
              <a:rPr lang="it-IT"/>
              <a:pPr>
                <a:defRPr/>
              </a:pPr>
              <a:t>03/01/2013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B4F69-3143-4B91-B968-B09C88BD726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032E732-8DB0-4ED4-9E76-F07956AE5B5D}" type="datetimeFigureOut">
              <a:rPr lang="it-IT"/>
              <a:pPr>
                <a:defRPr/>
              </a:pPr>
              <a:t>03/01/2013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2B4B1F4-8592-489C-9B5E-1546568ADF7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elenalea@alice.it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olo 1"/>
          <p:cNvSpPr>
            <a:spLocks noGrp="1"/>
          </p:cNvSpPr>
          <p:nvPr>
            <p:ph type="ctrTitle"/>
          </p:nvPr>
        </p:nvSpPr>
        <p:spPr>
          <a:xfrm>
            <a:off x="685800" y="4076700"/>
            <a:ext cx="7772400" cy="1470025"/>
          </a:xfrm>
        </p:spPr>
        <p:txBody>
          <a:bodyPr/>
          <a:lstStyle/>
          <a:p>
            <a:r>
              <a:rPr lang="it-IT" b="1" smtClean="0">
                <a:solidFill>
                  <a:schemeClr val="tx2"/>
                </a:solidFill>
              </a:rPr>
              <a:t>L’arca di Noè nell’arte ebraica medioevale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5614988"/>
            <a:ext cx="6400800" cy="6223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</a:rPr>
              <a:t>Un </a:t>
            </a:r>
            <a:r>
              <a:rPr lang="it-IT" b="1" i="1" dirty="0" err="1" smtClean="0">
                <a:solidFill>
                  <a:schemeClr val="accent3">
                    <a:lumMod val="50000"/>
                  </a:schemeClr>
                </a:solidFill>
              </a:rPr>
              <a:t>midrash</a:t>
            </a:r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</a:rPr>
              <a:t> per immagini</a:t>
            </a:r>
            <a:endParaRPr lang="it-IT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4339" name="Immagine 3" descr="copertina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404813"/>
            <a:ext cx="4679950" cy="350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smtClean="0">
                <a:solidFill>
                  <a:schemeClr val="tx2"/>
                </a:solidFill>
              </a:rPr>
              <a:t>Anche nella </a:t>
            </a:r>
            <a:r>
              <a:rPr lang="it-IT" b="1" i="1" smtClean="0">
                <a:solidFill>
                  <a:schemeClr val="tx2"/>
                </a:solidFill>
              </a:rPr>
              <a:t>Mishnah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L’arca della </a:t>
            </a:r>
            <a:r>
              <a:rPr lang="it-IT" sz="3600" b="1" i="1" dirty="0" smtClean="0">
                <a:solidFill>
                  <a:schemeClr val="accent3">
                    <a:lumMod val="50000"/>
                  </a:schemeClr>
                </a:solidFill>
              </a:rPr>
              <a:t>Torah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 viene chiamata </a:t>
            </a:r>
            <a:r>
              <a:rPr lang="it-IT" sz="3600" b="1" i="1" dirty="0" err="1" smtClean="0">
                <a:solidFill>
                  <a:schemeClr val="accent3">
                    <a:lumMod val="50000"/>
                  </a:schemeClr>
                </a:solidFill>
              </a:rPr>
              <a:t>tevah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it-IT" sz="3600" b="1" i="1" dirty="0" smtClean="0">
                <a:solidFill>
                  <a:schemeClr val="accent3">
                    <a:lumMod val="50000"/>
                  </a:schemeClr>
                </a:solidFill>
              </a:rPr>
              <a:t>m. Ta‘</a:t>
            </a:r>
            <a:r>
              <a:rPr lang="it-IT" sz="3600" b="1" i="1" dirty="0" err="1" smtClean="0">
                <a:solidFill>
                  <a:schemeClr val="accent3">
                    <a:lumMod val="50000"/>
                  </a:schemeClr>
                </a:solidFill>
              </a:rPr>
              <a:t>anit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 II,1)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E questo può forse spiegare la rappresentazione dell’arca di Noè con le gambe anche in contesti diversi da quello spagnolo, come nel caso del Pentateuco </a:t>
            </a:r>
            <a:r>
              <a:rPr lang="it-IT" sz="3600" b="1" dirty="0" err="1" smtClean="0">
                <a:solidFill>
                  <a:schemeClr val="accent3">
                    <a:lumMod val="50000"/>
                  </a:schemeClr>
                </a:solidFill>
              </a:rPr>
              <a:t>ashkenazita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 del XIII secolo </a:t>
            </a:r>
            <a:endParaRPr lang="it-IT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Immagine 1" descr="fig.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" y="1700213"/>
            <a:ext cx="8988425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smtClean="0">
                <a:solidFill>
                  <a:schemeClr val="tx2"/>
                </a:solidFill>
              </a:rPr>
              <a:t>L’interno dell’arca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Appare in una illustrazione dell’</a:t>
            </a:r>
            <a:r>
              <a:rPr lang="it-IT" sz="3600" b="1" i="1" dirty="0" err="1" smtClean="0">
                <a:solidFill>
                  <a:schemeClr val="accent3">
                    <a:lumMod val="50000"/>
                  </a:schemeClr>
                </a:solidFill>
              </a:rPr>
              <a:t>Haggadah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 di Prato, codice catalano datato tra il 1330 e il 1350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L’arca è raffigurata due volte: prima come una cassa chiusa galleggiante con il tetto spiovente (disegno incompleto)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E poi aperta e suddivisa in scomparti</a:t>
            </a:r>
            <a:endParaRPr lang="it-IT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magine 1" descr="fig.0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188913"/>
            <a:ext cx="4824413" cy="643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Immagine 1" descr="fig.0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115888"/>
            <a:ext cx="4895850" cy="662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smtClean="0">
                <a:solidFill>
                  <a:schemeClr val="tx2"/>
                </a:solidFill>
              </a:rPr>
              <a:t>Un interno a scomparti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5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Il modo in cui l’arca fu abitata non è spiegato nel testo biblico ed è questione aperta nelle fonti rabbiniche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Qui si mostrano gli effetti del diluvio e Noè in attesa di fronte al corvo e alla colomba che ne segnano la fine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Il corvo non fa ritorno perché sta beccando i cadaveri dei morti del diluvio</a:t>
            </a:r>
            <a:endParaRPr lang="it-IT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smtClean="0">
                <a:solidFill>
                  <a:schemeClr val="tx2"/>
                </a:solidFill>
              </a:rPr>
              <a:t>La luce dell’arca e la sua finestra   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5111750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Raffigurata talvolta nella medesima miniatura sia aperta che chiusa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Spesso le immagini riprendono contemporaneamente diversi momenti biblici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Come nel caso della Miscellanea di Londra, un’antologia di testi biblici, religiosi e astrologici, proveniente dalla Francia e datata verso il 1280</a:t>
            </a:r>
            <a:endParaRPr lang="it-IT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Immagine 1" descr="fig.0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8538" y="258763"/>
            <a:ext cx="4895850" cy="633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smtClean="0">
                <a:solidFill>
                  <a:schemeClr val="tx2"/>
                </a:solidFill>
              </a:rPr>
              <a:t>Arca con il tetto spiovente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8525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Legato all’ordine di terminare in un solo cubito la parte superiore e all’insolita parola </a:t>
            </a:r>
            <a:r>
              <a:rPr lang="it-IT" sz="3600" b="1" i="1" dirty="0" err="1" smtClean="0">
                <a:solidFill>
                  <a:schemeClr val="accent3">
                    <a:lumMod val="50000"/>
                  </a:schemeClr>
                </a:solidFill>
              </a:rPr>
              <a:t>tzohar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 (cfr. </a:t>
            </a:r>
            <a:r>
              <a:rPr lang="it-IT" sz="3600" b="1" dirty="0" err="1" smtClean="0">
                <a:solidFill>
                  <a:schemeClr val="accent3">
                    <a:lumMod val="50000"/>
                  </a:schemeClr>
                </a:solidFill>
              </a:rPr>
              <a:t>Gen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 6,16)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La tradizione rabbinica rilegge il termine </a:t>
            </a:r>
            <a:r>
              <a:rPr lang="it-IT" sz="3600" b="1" i="1" dirty="0" err="1" smtClean="0">
                <a:solidFill>
                  <a:schemeClr val="accent3">
                    <a:lumMod val="50000"/>
                  </a:schemeClr>
                </a:solidFill>
              </a:rPr>
              <a:t>tzohar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 in vari modi (apertura nel tetto, finestra, perla, </a:t>
            </a:r>
            <a:r>
              <a:rPr lang="it-IT" sz="3600" b="1" dirty="0" err="1" smtClean="0">
                <a:solidFill>
                  <a:schemeClr val="accent3">
                    <a:lumMod val="50000"/>
                  </a:schemeClr>
                </a:solidFill>
              </a:rPr>
              <a:t>ecc…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Nei </a:t>
            </a:r>
            <a:r>
              <a:rPr lang="it-IT" sz="3600" b="1" dirty="0" err="1" smtClean="0">
                <a:solidFill>
                  <a:schemeClr val="accent3">
                    <a:lumMod val="50000"/>
                  </a:schemeClr>
                </a:solidFill>
              </a:rPr>
              <a:t>LXX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 è tradotto come “tetto”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Nella Vulgata come </a:t>
            </a:r>
            <a:r>
              <a:rPr lang="it-IT" sz="3600" b="1" i="1" dirty="0" err="1" smtClean="0">
                <a:solidFill>
                  <a:schemeClr val="accent3">
                    <a:lumMod val="50000"/>
                  </a:schemeClr>
                </a:solidFill>
              </a:rPr>
              <a:t>fenestra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it-IT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olo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r>
              <a:rPr lang="it-IT" b="1" smtClean="0">
                <a:solidFill>
                  <a:schemeClr val="tx2"/>
                </a:solidFill>
              </a:rPr>
              <a:t>Inoltre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84313"/>
            <a:ext cx="8229600" cy="5040312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Nel XII secolo alcuni illustratori iniziano ad aggiungere uno scafo al ricettacolo divino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Come nel commento alla Bibbia di </a:t>
            </a:r>
            <a:r>
              <a:rPr lang="it-IT" sz="3600" b="1" dirty="0" err="1" smtClean="0">
                <a:solidFill>
                  <a:schemeClr val="accent3">
                    <a:lumMod val="50000"/>
                  </a:schemeClr>
                </a:solidFill>
              </a:rPr>
              <a:t>Rashi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, copiato nel 1233 da uno scriba di </a:t>
            </a:r>
            <a:r>
              <a:rPr lang="it-IT" sz="3600" b="1" dirty="0" err="1" smtClean="0">
                <a:solidFill>
                  <a:schemeClr val="accent3">
                    <a:lumMod val="50000"/>
                  </a:schemeClr>
                </a:solidFill>
              </a:rPr>
              <a:t>Wurtzburg</a:t>
            </a:r>
            <a:endParaRPr lang="it-IT" sz="36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L’immagine si discosta dal commento che si preoccupa più dell’interno che dell’esterno dell’arca</a:t>
            </a:r>
            <a:endParaRPr lang="it-IT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olo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it-IT" b="1" smtClean="0">
                <a:solidFill>
                  <a:schemeClr val="tx2"/>
                </a:solidFill>
              </a:rPr>
              <a:t>La testimonianza più antica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5400675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Le monete di </a:t>
            </a:r>
            <a:r>
              <a:rPr lang="it-IT" sz="3600" b="1" dirty="0" err="1" smtClean="0">
                <a:solidFill>
                  <a:schemeClr val="accent3">
                    <a:lumMod val="50000"/>
                  </a:schemeClr>
                </a:solidFill>
              </a:rPr>
              <a:t>Apamea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, in Frigia, coniate a partire dal tempo di Settimio Severo (193-211) e fino al tempo di </a:t>
            </a:r>
            <a:r>
              <a:rPr lang="it-IT" sz="3600" b="1" dirty="0" err="1" smtClean="0">
                <a:solidFill>
                  <a:schemeClr val="accent3">
                    <a:lumMod val="50000"/>
                  </a:schemeClr>
                </a:solidFill>
              </a:rPr>
              <a:t>Treboniano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 Gallo (251-253)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Ad </a:t>
            </a:r>
            <a:r>
              <a:rPr lang="it-IT" sz="3600" b="1" dirty="0" err="1" smtClean="0">
                <a:solidFill>
                  <a:schemeClr val="accent3">
                    <a:lumMod val="50000"/>
                  </a:schemeClr>
                </a:solidFill>
              </a:rPr>
              <a:t>Apamea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 viveva un’importante comunità ebraica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Qui si veneravano i resti dell’arca di Noè, in quanto nella città vi era una collina identificata come il luogo ove l’arca si sarebbe posata dopo il diluvio</a:t>
            </a:r>
            <a:endParaRPr lang="it-IT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Immagine 1" descr="fig.0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9675" y="125413"/>
            <a:ext cx="4468813" cy="654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smtClean="0">
                <a:solidFill>
                  <a:schemeClr val="tx2"/>
                </a:solidFill>
              </a:rPr>
              <a:t>La storia di Noè per immagini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2988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Nell’arte ebraica esistono veri e propri cicli con diverse scene illustranti le varie fasi del racconto di Noè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Le immagini più belle si trovano nelle </a:t>
            </a:r>
            <a:r>
              <a:rPr lang="it-IT" sz="3600" b="1" i="1" dirty="0" err="1" smtClean="0">
                <a:solidFill>
                  <a:schemeClr val="accent3">
                    <a:lumMod val="50000"/>
                  </a:schemeClr>
                </a:solidFill>
              </a:rPr>
              <a:t>Haggadot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 di origine catalana riferibili al </a:t>
            </a:r>
            <a:r>
              <a:rPr lang="it-IT" sz="3600" b="1" dirty="0" err="1" smtClean="0">
                <a:solidFill>
                  <a:schemeClr val="accent3">
                    <a:lumMod val="50000"/>
                  </a:schemeClr>
                </a:solidFill>
              </a:rPr>
              <a:t>XIV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 e XV secolo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Dove si presentano scene bibliche non necessariamente citate nel testo del </a:t>
            </a:r>
            <a:r>
              <a:rPr lang="it-IT" sz="3600" b="1" i="1" dirty="0" smtClean="0">
                <a:solidFill>
                  <a:schemeClr val="accent3">
                    <a:lumMod val="50000"/>
                  </a:schemeClr>
                </a:solidFill>
              </a:rPr>
              <a:t>Seder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 per la Cena Pasquale</a:t>
            </a:r>
            <a:endParaRPr lang="it-IT" sz="36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smtClean="0">
                <a:solidFill>
                  <a:schemeClr val="tx2"/>
                </a:solidFill>
              </a:rPr>
              <a:t>La costruzione dell’arca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288" y="1671638"/>
            <a:ext cx="8497887" cy="43497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Secondo le indicazioni che Dio  stesso fornisce a Noè (cfr. </a:t>
            </a:r>
            <a:r>
              <a:rPr lang="it-IT" sz="3600" b="1" dirty="0" err="1" smtClean="0">
                <a:solidFill>
                  <a:schemeClr val="accent3">
                    <a:lumMod val="50000"/>
                  </a:schemeClr>
                </a:solidFill>
              </a:rPr>
              <a:t>Gen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 6,14-15)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Questa scena offre agli illustratori l’occasione per mostrare perizia e conoscenza nelle tecniche e negli strumenti di falegnameria che vengono riprodotti con abbondanza di particolari</a:t>
            </a:r>
            <a:endParaRPr lang="it-IT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8313" y="765175"/>
            <a:ext cx="8229600" cy="1397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L’immagine più antica si trova nella </a:t>
            </a:r>
            <a:r>
              <a:rPr lang="it-IT" sz="3600" b="1" i="1" dirty="0" err="1" smtClean="0">
                <a:solidFill>
                  <a:schemeClr val="accent3">
                    <a:lumMod val="50000"/>
                  </a:schemeClr>
                </a:solidFill>
              </a:rPr>
              <a:t>Haggadah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 di Sarajevo del XIV secolo</a:t>
            </a:r>
          </a:p>
        </p:txBody>
      </p:sp>
      <p:pic>
        <p:nvPicPr>
          <p:cNvPr id="4" name="Immagine 3" descr="haggadah000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8538" y="2708275"/>
            <a:ext cx="4848225" cy="363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8313" y="1125538"/>
            <a:ext cx="8229600" cy="475138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Mentre quella più sviluppata dal punto di vista dei particolari è nella </a:t>
            </a:r>
            <a:r>
              <a:rPr lang="it-IT" sz="3600" b="1" i="1" dirty="0" err="1" smtClean="0">
                <a:solidFill>
                  <a:schemeClr val="accent3">
                    <a:lumMod val="50000"/>
                  </a:schemeClr>
                </a:solidFill>
              </a:rPr>
              <a:t>Haggadah</a:t>
            </a:r>
            <a:r>
              <a:rPr lang="it-IT" sz="3600" b="1" i="1" dirty="0" smtClean="0">
                <a:solidFill>
                  <a:schemeClr val="accent3">
                    <a:lumMod val="50000"/>
                  </a:schemeClr>
                </a:solidFill>
              </a:rPr>
              <a:t> Catalana 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databile attorno al 1330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Dove il “dito levato” di Noè ricorda l’interpretazione </a:t>
            </a:r>
            <a:r>
              <a:rPr lang="it-IT" sz="3600" b="1" dirty="0" err="1" smtClean="0">
                <a:solidFill>
                  <a:schemeClr val="accent3">
                    <a:lumMod val="50000"/>
                  </a:schemeClr>
                </a:solidFill>
              </a:rPr>
              <a:t>midrashica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 secondo cui Dio gli diede le indicazioni per la costruzione dell’arca mostrandogliela “con un dito” (</a:t>
            </a:r>
            <a:r>
              <a:rPr lang="it-IT" sz="3600" b="1" i="1" dirty="0" err="1" smtClean="0">
                <a:solidFill>
                  <a:schemeClr val="accent3">
                    <a:lumMod val="50000"/>
                  </a:schemeClr>
                </a:solidFill>
              </a:rPr>
              <a:t>Pirqè</a:t>
            </a:r>
            <a:r>
              <a:rPr lang="it-IT" sz="3600" b="1" i="1" dirty="0" smtClean="0">
                <a:solidFill>
                  <a:schemeClr val="accent3">
                    <a:lumMod val="50000"/>
                  </a:schemeClr>
                </a:solidFill>
              </a:rPr>
              <a:t> de-Rabbi </a:t>
            </a:r>
            <a:r>
              <a:rPr lang="it-IT" sz="3600" b="1" i="1" dirty="0" err="1" smtClean="0">
                <a:solidFill>
                  <a:schemeClr val="accent3">
                    <a:lumMod val="50000"/>
                  </a:schemeClr>
                </a:solidFill>
              </a:rPr>
              <a:t>Eliezer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 23)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Immagine 1" descr="fig.0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113" y="765175"/>
            <a:ext cx="8904287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olo 1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1143000"/>
          </a:xfrm>
        </p:spPr>
        <p:txBody>
          <a:bodyPr/>
          <a:lstStyle/>
          <a:p>
            <a:r>
              <a:rPr lang="it-IT" b="1" smtClean="0">
                <a:solidFill>
                  <a:schemeClr val="tx2"/>
                </a:solidFill>
              </a:rPr>
              <a:t>Il cosmo sommerso e il silenzio dopo il diluvio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700213"/>
            <a:ext cx="8002588" cy="47815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Sempre nella </a:t>
            </a:r>
            <a:r>
              <a:rPr lang="it-IT" sz="3600" b="1" i="1" dirty="0" err="1" smtClean="0">
                <a:solidFill>
                  <a:schemeClr val="accent3">
                    <a:lumMod val="50000"/>
                  </a:schemeClr>
                </a:solidFill>
              </a:rPr>
              <a:t>Haggadah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 di Sarajevo è raffigurato il cosmo totalmente sommerso dalle acque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Un ritorno al caos primordiale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L’immagine cerca inoltra di evocare il silenzio che regna sulla terra dopo il diluvio simile al silenzio primordiale squarciato dalla parola creatrice di Dio</a:t>
            </a:r>
            <a:endParaRPr lang="it-IT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Immagine 1" descr="fig.1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1575" y="71438"/>
            <a:ext cx="4651375" cy="667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smtClean="0">
                <a:solidFill>
                  <a:schemeClr val="tx2"/>
                </a:solidFill>
              </a:rPr>
              <a:t>Secondo il </a:t>
            </a:r>
            <a:r>
              <a:rPr lang="it-IT" b="1" i="1" smtClean="0">
                <a:solidFill>
                  <a:schemeClr val="tx2"/>
                </a:solidFill>
              </a:rPr>
              <a:t>midrash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4968875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Le acque del diluvio prima salirono dal basso fino a pareggiare le montagne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Poi si aprirono le cateratte dal cielo e il livello delle acque arrivo a quindici cubiti più in alto delle montagne (</a:t>
            </a:r>
            <a:r>
              <a:rPr lang="it-IT" sz="3600" b="1" i="1" dirty="0" smtClean="0">
                <a:solidFill>
                  <a:schemeClr val="accent3">
                    <a:lumMod val="50000"/>
                  </a:schemeClr>
                </a:solidFill>
              </a:rPr>
              <a:t>Genesi </a:t>
            </a:r>
            <a:r>
              <a:rPr lang="it-IT" sz="3600" b="1" i="1" dirty="0" err="1" smtClean="0">
                <a:solidFill>
                  <a:schemeClr val="accent3">
                    <a:lumMod val="50000"/>
                  </a:schemeClr>
                </a:solidFill>
              </a:rPr>
              <a:t>Rabbah</a:t>
            </a:r>
            <a:r>
              <a:rPr lang="it-IT" sz="3600" b="1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XXIII,11; cfr. </a:t>
            </a:r>
            <a:r>
              <a:rPr lang="it-IT" sz="3600" b="1" dirty="0" err="1" smtClean="0">
                <a:solidFill>
                  <a:schemeClr val="accent3">
                    <a:lumMod val="50000"/>
                  </a:schemeClr>
                </a:solidFill>
              </a:rPr>
              <a:t>Gen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 7,11 e 20)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Nella raffigurazione l’unico segno di speranza è la colomba visibile sullo sfondo della finestra deserta dipinta di rosso</a:t>
            </a:r>
            <a:endParaRPr lang="it-IT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8313" y="476250"/>
            <a:ext cx="8229600" cy="194468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Un’immagine piuttosto diversa da quella della </a:t>
            </a:r>
            <a:r>
              <a:rPr lang="it-IT" sz="3600" b="1" i="1" dirty="0" err="1" smtClean="0">
                <a:solidFill>
                  <a:schemeClr val="accent3">
                    <a:lumMod val="50000"/>
                  </a:schemeClr>
                </a:solidFill>
              </a:rPr>
              <a:t>Haggadah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 di Prato che mostra invece il mondo sommerso</a:t>
            </a:r>
            <a:endParaRPr lang="it-IT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Immagine 3" descr="fig.0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150" y="2852738"/>
            <a:ext cx="2592388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4" descr="fig.0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349500"/>
            <a:ext cx="3171825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Immagine 1" descr="fig.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381000"/>
            <a:ext cx="6176962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olo 1"/>
          <p:cNvSpPr>
            <a:spLocks noGrp="1"/>
          </p:cNvSpPr>
          <p:nvPr>
            <p:ph type="title"/>
          </p:nvPr>
        </p:nvSpPr>
        <p:spPr>
          <a:xfrm>
            <a:off x="611188" y="485775"/>
            <a:ext cx="7921625" cy="1647825"/>
          </a:xfrm>
        </p:spPr>
        <p:txBody>
          <a:bodyPr/>
          <a:lstStyle/>
          <a:p>
            <a:r>
              <a:rPr lang="it-IT" b="1" smtClean="0">
                <a:solidFill>
                  <a:schemeClr val="tx2"/>
                </a:solidFill>
              </a:rPr>
              <a:t>L’uscita dall’arca arenata sui monti di Ararat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320925"/>
            <a:ext cx="8229600" cy="3268663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Una prima immagine significativa è ritrovabile nell’</a:t>
            </a:r>
            <a:r>
              <a:rPr lang="it-IT" sz="3600" b="1" i="1" dirty="0" err="1" smtClean="0">
                <a:solidFill>
                  <a:schemeClr val="accent3">
                    <a:lumMod val="50000"/>
                  </a:schemeClr>
                </a:solidFill>
              </a:rPr>
              <a:t>Haggadah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sz="3600" b="1" i="1" dirty="0" smtClean="0">
                <a:solidFill>
                  <a:schemeClr val="accent3">
                    <a:lumMod val="50000"/>
                  </a:schemeClr>
                </a:solidFill>
              </a:rPr>
              <a:t>Catalana 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(datata attorno al 1330)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Dove Noè si inginocchia per aiutare ad uscire gli animali provati dal lungo soggiorno negli spazi ristretti dell’arca</a:t>
            </a:r>
            <a:endParaRPr lang="it-IT" sz="36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Immagine 1" descr="fig.0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908050"/>
            <a:ext cx="8537575" cy="510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4213" y="1052513"/>
            <a:ext cx="7920037" cy="5113337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Più armonica ed elegante appare invece la scena dell’uscita dall’arca raffigurata nella </a:t>
            </a:r>
            <a:r>
              <a:rPr lang="it-IT" sz="3600" b="1" i="1" dirty="0" err="1" smtClean="0">
                <a:solidFill>
                  <a:schemeClr val="accent3">
                    <a:lumMod val="50000"/>
                  </a:schemeClr>
                </a:solidFill>
              </a:rPr>
              <a:t>Haggadah</a:t>
            </a:r>
            <a:r>
              <a:rPr lang="it-IT" sz="3600" b="1" i="1" dirty="0" smtClean="0">
                <a:solidFill>
                  <a:schemeClr val="accent3">
                    <a:lumMod val="50000"/>
                  </a:schemeClr>
                </a:solidFill>
              </a:rPr>
              <a:t> Dorata 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(databile attorno al 1310-1330)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Detta </a:t>
            </a:r>
            <a:r>
              <a:rPr lang="it-IT" sz="3600" b="1" i="1" dirty="0" smtClean="0">
                <a:solidFill>
                  <a:schemeClr val="accent3">
                    <a:lumMod val="50000"/>
                  </a:schemeClr>
                </a:solidFill>
              </a:rPr>
              <a:t>Dorata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 dal fondo oro che caratterizza le sue illustrazioni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Dove l’arca è posata sui pinnacoli di due montagne delle quali una sola è visibile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Immagine 1" descr="fig.1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6250" y="188913"/>
            <a:ext cx="5634038" cy="649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olo 1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1143000"/>
          </a:xfrm>
        </p:spPr>
        <p:txBody>
          <a:bodyPr/>
          <a:lstStyle/>
          <a:p>
            <a:r>
              <a:rPr lang="it-IT" b="1" smtClean="0">
                <a:solidFill>
                  <a:schemeClr val="tx2"/>
                </a:solidFill>
              </a:rPr>
              <a:t>La vigna e l’ubriacatura di Noè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850" y="1484313"/>
            <a:ext cx="8496300" cy="4752975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Nella </a:t>
            </a:r>
            <a:r>
              <a:rPr lang="it-IT" sz="3600" b="1" i="1" dirty="0" err="1" smtClean="0">
                <a:solidFill>
                  <a:schemeClr val="accent3">
                    <a:lumMod val="50000"/>
                  </a:schemeClr>
                </a:solidFill>
              </a:rPr>
              <a:t>Haggadah</a:t>
            </a:r>
            <a:r>
              <a:rPr lang="it-IT" sz="3600" b="1" i="1" dirty="0" smtClean="0">
                <a:solidFill>
                  <a:schemeClr val="accent3">
                    <a:lumMod val="50000"/>
                  </a:schemeClr>
                </a:solidFill>
              </a:rPr>
              <a:t> Dorata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 e in quella di Sarajevo il ciclo termina con Noè che, dopo aver vendemmiato, si addormenta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Mentre nella </a:t>
            </a:r>
            <a:r>
              <a:rPr lang="it-IT" sz="3600" b="1" i="1" dirty="0" err="1" smtClean="0">
                <a:solidFill>
                  <a:schemeClr val="accent3">
                    <a:lumMod val="50000"/>
                  </a:schemeClr>
                </a:solidFill>
              </a:rPr>
              <a:t>Haggadah</a:t>
            </a:r>
            <a:r>
              <a:rPr lang="it-IT" sz="3600" b="1" i="1" dirty="0" smtClean="0">
                <a:solidFill>
                  <a:schemeClr val="accent3">
                    <a:lumMod val="50000"/>
                  </a:schemeClr>
                </a:solidFill>
              </a:rPr>
              <a:t> Catalana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 è raffigurata anche la scena della sua ubriacatura, che  mostra la sua nudità agli occhi dell’osservatore che vedono così quanto i figli Sem e </a:t>
            </a:r>
            <a:r>
              <a:rPr lang="it-IT" sz="3600" b="1" dirty="0" err="1" smtClean="0">
                <a:solidFill>
                  <a:schemeClr val="accent3">
                    <a:lumMod val="50000"/>
                  </a:schemeClr>
                </a:solidFill>
              </a:rPr>
              <a:t>Jafet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 non vollero vedere</a:t>
            </a:r>
            <a:endParaRPr lang="it-IT" sz="36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Immagine 4" descr="Haggadah Catalan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052513"/>
            <a:ext cx="7834312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1188" y="765175"/>
            <a:ext cx="7921625" cy="5040313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Esplicita anche l’immagine che compare nella Bibbia del Duca di Alba, prima edizione della Bibbia in castigliano del XIV secolo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Pur essendo una Bibbia cristiana fu tradotta in castigliano da un rabbino, </a:t>
            </a:r>
            <a:r>
              <a:rPr lang="it-IT" sz="3600" b="1" dirty="0" err="1" smtClean="0">
                <a:solidFill>
                  <a:schemeClr val="accent3">
                    <a:lumMod val="50000"/>
                  </a:schemeClr>
                </a:solidFill>
              </a:rPr>
              <a:t>Moshe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sz="3600" b="1" dirty="0" err="1" smtClean="0">
                <a:solidFill>
                  <a:schemeClr val="accent3">
                    <a:lumMod val="50000"/>
                  </a:schemeClr>
                </a:solidFill>
              </a:rPr>
              <a:t>Aragel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 di Guadalajara, a cui si devono anche parte dei commenti e delle illustrazioni</a:t>
            </a:r>
            <a:endParaRPr lang="it-IT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Immagine 1" descr="fig.1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196975"/>
            <a:ext cx="8027987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smtClean="0">
                <a:solidFill>
                  <a:schemeClr val="tx2"/>
                </a:solidFill>
              </a:rPr>
              <a:t>L’arco tra le nubi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Nei codici ebraici medievali l’arco fra le nubi non compare mai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È presente invece nella Bibbia del Duca di Alba che lo ripropone nel ciclo che comprende l’uscita dall’arca del corvo e della colomba</a:t>
            </a:r>
            <a:endParaRPr lang="it-IT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Immagine 1" descr="copertina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404813"/>
            <a:ext cx="8207375" cy="615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olo 1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9600" cy="1143000"/>
          </a:xfrm>
        </p:spPr>
        <p:txBody>
          <a:bodyPr/>
          <a:lstStyle/>
          <a:p>
            <a:r>
              <a:rPr lang="it-IT" b="1" smtClean="0">
                <a:solidFill>
                  <a:schemeClr val="tx2"/>
                </a:solidFill>
              </a:rPr>
              <a:t>Come si può notare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032000"/>
            <a:ext cx="8229600" cy="34131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Le misure dell’arca e la sua forma sono simboliche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Non concordano con le misure grandiose attribuite all’arca dal testo biblico (</a:t>
            </a:r>
            <a:r>
              <a:rPr lang="it-IT" sz="3600" b="1" dirty="0" err="1" smtClean="0">
                <a:solidFill>
                  <a:schemeClr val="accent3">
                    <a:lumMod val="50000"/>
                  </a:schemeClr>
                </a:solidFill>
              </a:rPr>
              <a:t>Gen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 6,15-16)</a:t>
            </a:r>
            <a:endParaRPr lang="it-IT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Immagine 1" descr="fig.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115888"/>
            <a:ext cx="4968875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smtClean="0">
                <a:solidFill>
                  <a:schemeClr val="tx2"/>
                </a:solidFill>
              </a:rPr>
              <a:t>La Bibbia del Duca di Alba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84313"/>
            <a:ext cx="8229600" cy="5113337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Riprende l’interpretazione </a:t>
            </a:r>
            <a:r>
              <a:rPr lang="it-IT" sz="3600" b="1" dirty="0" err="1" smtClean="0">
                <a:solidFill>
                  <a:schemeClr val="accent3">
                    <a:lumMod val="50000"/>
                  </a:schemeClr>
                </a:solidFill>
              </a:rPr>
              <a:t>midrashica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 secondo la quale l’arcobaleno fu creato al tempo della creazione e divenne visibile solo al tempo di Noè (</a:t>
            </a:r>
            <a:r>
              <a:rPr lang="it-IT" sz="3600" b="1" i="1" dirty="0" err="1" smtClean="0">
                <a:solidFill>
                  <a:schemeClr val="accent3">
                    <a:lumMod val="50000"/>
                  </a:schemeClr>
                </a:solidFill>
              </a:rPr>
              <a:t>Mishnah</a:t>
            </a:r>
            <a:r>
              <a:rPr lang="it-IT" sz="3600" b="1" i="1" dirty="0" smtClean="0">
                <a:solidFill>
                  <a:schemeClr val="accent3">
                    <a:lumMod val="50000"/>
                  </a:schemeClr>
                </a:solidFill>
              </a:rPr>
              <a:t>, ‘</a:t>
            </a:r>
            <a:r>
              <a:rPr lang="it-IT" sz="3600" b="1" i="1" dirty="0" err="1" smtClean="0">
                <a:solidFill>
                  <a:schemeClr val="accent3">
                    <a:lumMod val="50000"/>
                  </a:schemeClr>
                </a:solidFill>
              </a:rPr>
              <a:t>Avot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 V,6)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È l’unico caso in cui un’illustrazione si trova fisicamente vicina al testo biblico di riferimento e al commento rabbinico che lo spiega</a:t>
            </a:r>
            <a:endParaRPr lang="it-IT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163" y="2420938"/>
            <a:ext cx="3529012" cy="20161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b="1" dirty="0" smtClean="0">
                <a:solidFill>
                  <a:schemeClr val="tx2"/>
                </a:solidFill>
              </a:rPr>
              <a:t>Una raffigurazione moderna</a:t>
            </a:r>
            <a:endParaRPr lang="it-IT" b="1" dirty="0">
              <a:solidFill>
                <a:schemeClr val="tx2"/>
              </a:solidFill>
            </a:endParaRPr>
          </a:p>
        </p:txBody>
      </p:sp>
      <p:pic>
        <p:nvPicPr>
          <p:cNvPr id="98306" name="Immagine 2" descr="copertin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60350"/>
            <a:ext cx="4897437" cy="641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4"/>
          <p:cNvSpPr>
            <a:spLocks noGrp="1"/>
          </p:cNvSpPr>
          <p:nvPr>
            <p:ph type="ctrTitle"/>
          </p:nvPr>
        </p:nvSpPr>
        <p:spPr>
          <a:xfrm>
            <a:off x="685800" y="1916113"/>
            <a:ext cx="7772400" cy="1470025"/>
          </a:xfrm>
        </p:spPr>
        <p:txBody>
          <a:bodyPr/>
          <a:lstStyle/>
          <a:p>
            <a:r>
              <a:rPr lang="it-IT" b="1" smtClean="0">
                <a:solidFill>
                  <a:schemeClr val="tx2"/>
                </a:solidFill>
              </a:rPr>
              <a:t>Elena Lea Bartolini De Angeli</a:t>
            </a:r>
          </a:p>
        </p:txBody>
      </p:sp>
      <p:sp>
        <p:nvSpPr>
          <p:cNvPr id="100354" name="Rectangle 5"/>
          <p:cNvSpPr>
            <a:spLocks noGrp="1"/>
          </p:cNvSpPr>
          <p:nvPr>
            <p:ph type="subTitle" idx="1"/>
          </p:nvPr>
        </p:nvSpPr>
        <p:spPr>
          <a:xfrm>
            <a:off x="1331913" y="3141663"/>
            <a:ext cx="6400800" cy="766762"/>
          </a:xfrm>
        </p:spPr>
        <p:txBody>
          <a:bodyPr/>
          <a:lstStyle/>
          <a:p>
            <a:r>
              <a:rPr lang="it-IT" b="1" smtClean="0">
                <a:solidFill>
                  <a:schemeClr val="tx2"/>
                </a:solidFill>
              </a:rPr>
              <a:t>Ad uso esclusivamente didattico </a:t>
            </a:r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684213" y="4365625"/>
            <a:ext cx="7705725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schemeClr val="tx2"/>
                </a:solidFill>
                <a:latin typeface="+mn-lt"/>
              </a:rPr>
              <a:t>Docente di Giudaismo ed Ermeneutica ebraica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schemeClr val="tx2"/>
                </a:solidFill>
                <a:latin typeface="+mn-lt"/>
              </a:rPr>
              <a:t>Facoltà Teologica dell’Italia Settentrionale (ISSR-MI)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schemeClr val="tx2"/>
                </a:solidFill>
                <a:latin typeface="+mn-lt"/>
              </a:rPr>
              <a:t>Università degli Studi di </a:t>
            </a:r>
            <a:r>
              <a:rPr lang="it-IT" sz="2000" b="1" dirty="0" err="1">
                <a:solidFill>
                  <a:schemeClr val="tx2"/>
                </a:solidFill>
                <a:latin typeface="+mn-lt"/>
              </a:rPr>
              <a:t>Milano-Bicocca</a:t>
            </a:r>
            <a:endParaRPr lang="it-IT" sz="2000" b="1" dirty="0">
              <a:solidFill>
                <a:schemeClr val="tx2"/>
              </a:solidFill>
              <a:latin typeface="+mn-lt"/>
            </a:endParaRP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schemeClr val="accent6">
                    <a:lumMod val="75000"/>
                  </a:schemeClr>
                </a:solidFill>
                <a:latin typeface="+mn-lt"/>
                <a:hlinkClick r:id="rId3"/>
              </a:rPr>
              <a:t>elenalea@alice.it</a:t>
            </a:r>
            <a:r>
              <a:rPr lang="it-IT" sz="20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Immagine 1" descr="Schema Arc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915988"/>
            <a:ext cx="8669338" cy="503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smtClean="0">
                <a:solidFill>
                  <a:schemeClr val="tx2"/>
                </a:solidFill>
              </a:rPr>
              <a:t>Arca di Noè e arca dell’alleanza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Entrambe tradotte nella versione biblica dei </a:t>
            </a:r>
            <a:r>
              <a:rPr lang="it-IT" sz="3600" b="1" dirty="0" err="1" smtClean="0">
                <a:solidFill>
                  <a:schemeClr val="accent3">
                    <a:lumMod val="50000"/>
                  </a:schemeClr>
                </a:solidFill>
              </a:rPr>
              <a:t>LXX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 con il termine greco </a:t>
            </a:r>
            <a:r>
              <a:rPr lang="it-IT" sz="3600" b="1" i="1" dirty="0" err="1" smtClean="0">
                <a:solidFill>
                  <a:schemeClr val="accent3">
                    <a:lumMod val="50000"/>
                  </a:schemeClr>
                </a:solidFill>
              </a:rPr>
              <a:t>kibotos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, che significa “cassa di legno”, “cofano”, identità di traduzione conservata nella Vulgata di Gerolamo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Mentre nella Bibbia ebraica sono indicate con due termini diversi: </a:t>
            </a:r>
            <a:r>
              <a:rPr lang="it-IT" sz="3600" b="1" i="1" dirty="0" err="1" smtClean="0">
                <a:solidFill>
                  <a:schemeClr val="accent3">
                    <a:lumMod val="50000"/>
                  </a:schemeClr>
                </a:solidFill>
              </a:rPr>
              <a:t>tevah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 per l’arca di Noè e </a:t>
            </a:r>
            <a:r>
              <a:rPr lang="it-IT" sz="3600" b="1" i="1" dirty="0" smtClean="0">
                <a:solidFill>
                  <a:schemeClr val="accent3">
                    <a:lumMod val="50000"/>
                  </a:schemeClr>
                </a:solidFill>
              </a:rPr>
              <a:t>’</a:t>
            </a:r>
            <a:r>
              <a:rPr lang="it-IT" sz="3600" b="1" i="1" dirty="0" err="1" smtClean="0">
                <a:solidFill>
                  <a:schemeClr val="accent3">
                    <a:lumMod val="50000"/>
                  </a:schemeClr>
                </a:solidFill>
              </a:rPr>
              <a:t>aron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 per l’arca dell’alleanza</a:t>
            </a:r>
            <a:endParaRPr lang="it-IT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olo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r>
              <a:rPr lang="it-IT" b="1" smtClean="0">
                <a:solidFill>
                  <a:schemeClr val="tx2"/>
                </a:solidFill>
              </a:rPr>
              <a:t>Probabilmente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950" y="1125538"/>
            <a:ext cx="8891588" cy="5472112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L’assimilazione lessicale lascia trasparire il riconoscimento tradizionale di una forma comune e di una funzione assimilabile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Sono le due casse di legno di cui Dio precisa le misure ed entrambe sono associate all’alleanza (cfr. </a:t>
            </a:r>
            <a:r>
              <a:rPr lang="it-IT" sz="3600" b="1" dirty="0" err="1" smtClean="0">
                <a:solidFill>
                  <a:schemeClr val="accent3">
                    <a:lumMod val="50000"/>
                  </a:schemeClr>
                </a:solidFill>
              </a:rPr>
              <a:t>Gen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 6,17 e </a:t>
            </a:r>
            <a:r>
              <a:rPr lang="it-IT" sz="3600" b="1" dirty="0" err="1" smtClean="0">
                <a:solidFill>
                  <a:schemeClr val="accent3">
                    <a:lumMod val="50000"/>
                  </a:schemeClr>
                </a:solidFill>
              </a:rPr>
              <a:t>Es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 19,5)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L’idea di una contiguità tra  i due ricettacoli emerge in un manoscritto ebraico di origine spagnola del 1300: la Bibbia di </a:t>
            </a:r>
            <a:r>
              <a:rPr lang="it-IT" sz="3600" b="1" dirty="0" err="1" smtClean="0">
                <a:solidFill>
                  <a:schemeClr val="accent3">
                    <a:lumMod val="50000"/>
                  </a:schemeClr>
                </a:solidFill>
              </a:rPr>
              <a:t>Joshua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sz="3600" b="1" dirty="0" err="1" smtClean="0">
                <a:solidFill>
                  <a:schemeClr val="accent3">
                    <a:lumMod val="50000"/>
                  </a:schemeClr>
                </a:solidFill>
              </a:rPr>
              <a:t>Ibn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sz="3600" b="1" dirty="0" err="1" smtClean="0">
                <a:solidFill>
                  <a:schemeClr val="accent3">
                    <a:lumMod val="50000"/>
                  </a:schemeClr>
                </a:solidFill>
              </a:rPr>
              <a:t>Gaon</a:t>
            </a: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 scritta e illustrata a </a:t>
            </a:r>
            <a:r>
              <a:rPr lang="it-IT" sz="3600" b="1" dirty="0" err="1" smtClean="0">
                <a:solidFill>
                  <a:schemeClr val="accent3">
                    <a:lumMod val="50000"/>
                  </a:schemeClr>
                </a:solidFill>
              </a:rPr>
              <a:t>Tudela</a:t>
            </a:r>
            <a:endParaRPr lang="it-IT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magine 2" descr="fig.0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374650"/>
            <a:ext cx="7273925" cy="618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olo 1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9600" cy="1143000"/>
          </a:xfrm>
        </p:spPr>
        <p:txBody>
          <a:bodyPr/>
          <a:lstStyle/>
          <a:p>
            <a:r>
              <a:rPr lang="it-IT" b="1" smtClean="0">
                <a:solidFill>
                  <a:schemeClr val="tx2"/>
                </a:solidFill>
              </a:rPr>
              <a:t>Le gambe dell’arca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960563"/>
            <a:ext cx="8229600" cy="4132262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Che il testo biblico non menziona, e che la rendono un oggetto più adatto a stare sulla terra ferma che a galleggiare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3600" b="1" dirty="0" smtClean="0">
                <a:solidFill>
                  <a:schemeClr val="accent3">
                    <a:lumMod val="50000"/>
                  </a:schemeClr>
                </a:solidFill>
              </a:rPr>
              <a:t>La rendono simile sia all’arca dell’alleanza che alla sua visualizzazione sia nell’arte funeraria ebraica che nei mosaici sinagogali in Terra di Israele dei secoli IV-VI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1250</Words>
  <Application>Microsoft Office PowerPoint</Application>
  <PresentationFormat>Presentazione su schermo (4:3)</PresentationFormat>
  <Paragraphs>129</Paragraphs>
  <Slides>43</Slides>
  <Notes>43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44" baseType="lpstr">
      <vt:lpstr>Tema di Office</vt:lpstr>
      <vt:lpstr>L’arca di Noè nell’arte ebraica medioevale</vt:lpstr>
      <vt:lpstr>La testimonianza più antica</vt:lpstr>
      <vt:lpstr>Diapositiva 3</vt:lpstr>
      <vt:lpstr>Come si può notare</vt:lpstr>
      <vt:lpstr>Diapositiva 5</vt:lpstr>
      <vt:lpstr>Arca di Noè e arca dell’alleanza</vt:lpstr>
      <vt:lpstr>Probabilmente</vt:lpstr>
      <vt:lpstr>Diapositiva 8</vt:lpstr>
      <vt:lpstr>Le gambe dell’arca</vt:lpstr>
      <vt:lpstr>Anche nella Mishnah</vt:lpstr>
      <vt:lpstr>Diapositiva 11</vt:lpstr>
      <vt:lpstr>L’interno dell’arca</vt:lpstr>
      <vt:lpstr>Diapositiva 13</vt:lpstr>
      <vt:lpstr>Diapositiva 14</vt:lpstr>
      <vt:lpstr>Un interno a scomparti</vt:lpstr>
      <vt:lpstr>La luce dell’arca e la sua finestra    </vt:lpstr>
      <vt:lpstr>Diapositiva 17</vt:lpstr>
      <vt:lpstr>Arca con il tetto spiovente</vt:lpstr>
      <vt:lpstr>Inoltre</vt:lpstr>
      <vt:lpstr>Diapositiva 20</vt:lpstr>
      <vt:lpstr>La storia di Noè per immagini</vt:lpstr>
      <vt:lpstr>La costruzione dell’arca</vt:lpstr>
      <vt:lpstr>Diapositiva 23</vt:lpstr>
      <vt:lpstr>Diapositiva 24</vt:lpstr>
      <vt:lpstr>Diapositiva 25</vt:lpstr>
      <vt:lpstr>Il cosmo sommerso e il silenzio dopo il diluvio</vt:lpstr>
      <vt:lpstr>Diapositiva 27</vt:lpstr>
      <vt:lpstr>Secondo il midrash</vt:lpstr>
      <vt:lpstr>Diapositiva 29</vt:lpstr>
      <vt:lpstr>L’uscita dall’arca arenata sui monti di Ararat</vt:lpstr>
      <vt:lpstr>Diapositiva 31</vt:lpstr>
      <vt:lpstr>Diapositiva 32</vt:lpstr>
      <vt:lpstr>Diapositiva 33</vt:lpstr>
      <vt:lpstr>La vigna e l’ubriacatura di Noè</vt:lpstr>
      <vt:lpstr>Diapositiva 35</vt:lpstr>
      <vt:lpstr>Diapositiva 36</vt:lpstr>
      <vt:lpstr>Diapositiva 37</vt:lpstr>
      <vt:lpstr>L’arco tra le nubi</vt:lpstr>
      <vt:lpstr>Diapositiva 39</vt:lpstr>
      <vt:lpstr>Diapositiva 40</vt:lpstr>
      <vt:lpstr>La Bibbia del Duca di Alba</vt:lpstr>
      <vt:lpstr>Una raffigurazione moderna</vt:lpstr>
      <vt:lpstr>Elena Lea Bartolini De Angeli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L’arca di Noè nell’arte ebraica medioevale</dc:title>
  <dc:creator>Elena</dc:creator>
  <cp:lastModifiedBy>Carlo</cp:lastModifiedBy>
  <cp:revision>38</cp:revision>
  <dcterms:created xsi:type="dcterms:W3CDTF">2012-12-13T17:25:59Z</dcterms:created>
  <dcterms:modified xsi:type="dcterms:W3CDTF">2013-01-03T07:55:34Z</dcterms:modified>
</cp:coreProperties>
</file>